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4" r:id="rId2"/>
    <p:sldId id="379" r:id="rId3"/>
    <p:sldId id="378" r:id="rId4"/>
    <p:sldId id="374" r:id="rId5"/>
    <p:sldId id="380" r:id="rId6"/>
    <p:sldId id="381" r:id="rId7"/>
    <p:sldId id="382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76BB"/>
    <a:srgbClr val="2835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46" autoAdjust="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530" y="-96"/>
      </p:cViewPr>
      <p:guideLst>
        <p:guide orient="horz" pos="84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31A52-8CDE-42A7-B94F-10BFF61FEF92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D8850-EAE9-47B3-9C04-8E3B5C799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705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586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15" y="2"/>
            <a:ext cx="2946674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D52F1-CC74-4E0A-9D9C-5363C7211DF0}" type="datetimeFigureOut">
              <a:rPr lang="en-GB" smtClean="0"/>
              <a:t>11/06/2015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333" y="4715271"/>
            <a:ext cx="5439009" cy="4467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223"/>
            <a:ext cx="2945586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15" y="9428223"/>
            <a:ext cx="2946674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D3EF7-0A0E-4AD6-88EB-0BC4467D1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693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4DBC42A-49B8-4A9C-8BDB-281C3256999C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835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edit</a:t>
            </a:r>
            <a:r>
              <a:rPr lang="nl-NL" dirty="0" smtClean="0"/>
              <a:t> Master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edit</a:t>
            </a:r>
            <a:r>
              <a:rPr lang="nl-NL" dirty="0" smtClean="0"/>
              <a:t> Master </a:t>
            </a:r>
            <a:r>
              <a:rPr lang="nl-NL" dirty="0" err="1" smtClean="0"/>
              <a:t>subtitle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9AAB-47D1-E74C-8376-074146D3FE8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EBDE-5B76-984E-8039-4C319A64B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90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8267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 b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edit</a:t>
            </a:r>
            <a:r>
              <a:rPr lang="nl-NL" dirty="0" smtClean="0"/>
              <a:t> Master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r>
              <a:rPr lang="nl-NL" dirty="0" smtClean="0"/>
              <a:t/>
            </a:r>
            <a:br>
              <a:rPr lang="nl-NL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3472"/>
            <a:ext cx="8229600" cy="29088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FontTx/>
              <a:buBlip>
                <a:blip r:embed="rId2"/>
              </a:buBlip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FontTx/>
              <a:buBlip>
                <a:blip r:embed="rId2"/>
              </a:buBlip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FontTx/>
              <a:buBlip>
                <a:blip r:embed="rId2"/>
              </a:buBlip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edit</a:t>
            </a:r>
            <a:r>
              <a:rPr lang="nl-NL" dirty="0" smtClean="0"/>
              <a:t> Master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smtClean="0"/>
              <a:t>Second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9AAB-47D1-E74C-8376-074146D3FE8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EBDE-5B76-984E-8039-4C319A64B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68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0537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24211"/>
            <a:ext cx="4038600" cy="33940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FontTx/>
              <a:buBlip>
                <a:blip r:embed="rId2"/>
              </a:buBlip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FontTx/>
              <a:buBlip>
                <a:blip r:embed="rId2"/>
              </a:buBlip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FontTx/>
              <a:buBlip>
                <a:blip r:embed="rId2"/>
              </a:buBlip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edit</a:t>
            </a:r>
            <a:r>
              <a:rPr lang="nl-NL" dirty="0" smtClean="0"/>
              <a:t> Master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smtClean="0"/>
              <a:t>Second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724211"/>
            <a:ext cx="4038600" cy="3394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FontTx/>
              <a:buBlip>
                <a:blip r:embed="rId2"/>
              </a:buBlip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FontTx/>
              <a:buBlip>
                <a:blip r:embed="rId2"/>
              </a:buBlip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FontTx/>
              <a:buBlip>
                <a:blip r:embed="rId2"/>
              </a:buBlip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edit</a:t>
            </a:r>
            <a:r>
              <a:rPr lang="nl-NL" dirty="0" smtClean="0"/>
              <a:t> Master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smtClean="0"/>
              <a:t>Second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9AAB-47D1-E74C-8376-074146D3FE8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EBDE-5B76-984E-8039-4C319A64B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39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74950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F76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edit</a:t>
            </a:r>
            <a:r>
              <a:rPr lang="nl-NL" dirty="0" smtClean="0"/>
              <a:t> Master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06245"/>
            <a:ext cx="4040188" cy="395128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FontTx/>
              <a:buBlip>
                <a:blip r:embed="rId2"/>
              </a:buBlip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FontTx/>
              <a:buBlip>
                <a:blip r:embed="rId2"/>
              </a:buBlip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FontTx/>
              <a:buBlip>
                <a:blip r:embed="rId2"/>
              </a:buBlip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FontTx/>
              <a:buBlip>
                <a:blip r:embed="rId2"/>
              </a:buBlip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edit</a:t>
            </a:r>
            <a:r>
              <a:rPr lang="nl-NL" dirty="0" smtClean="0"/>
              <a:t> Master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smtClean="0"/>
              <a:t>Second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2474950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F76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edit</a:t>
            </a:r>
            <a:r>
              <a:rPr lang="nl-NL" dirty="0" smtClean="0"/>
              <a:t> Master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106245"/>
            <a:ext cx="4041775" cy="395128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>
              <a:buFontTx/>
              <a:buBlip>
                <a:blip r:embed="rId2"/>
              </a:buBlip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FontTx/>
              <a:buBlip>
                <a:blip r:embed="rId2"/>
              </a:buBlip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FontTx/>
              <a:buBlip>
                <a:blip r:embed="rId2"/>
              </a:buBlip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FontTx/>
              <a:buBlip>
                <a:blip r:embed="rId2"/>
              </a:buBlip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FontTx/>
              <a:buBlip>
                <a:blip r:embed="rId2"/>
              </a:buBlip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edit</a:t>
            </a:r>
            <a:r>
              <a:rPr lang="nl-NL" dirty="0" smtClean="0"/>
              <a:t> Master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smtClean="0"/>
              <a:t>Second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9AAB-47D1-E74C-8376-074146D3FE8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EBDE-5B76-984E-8039-4C319A64B6F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070537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 b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edit</a:t>
            </a:r>
            <a:r>
              <a:rPr lang="nl-NL" dirty="0" smtClean="0"/>
              <a:t> Master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558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9AAB-47D1-E74C-8376-074146D3FE8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EBDE-5B76-984E-8039-4C319A64B6F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070537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 b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edit</a:t>
            </a:r>
            <a:r>
              <a:rPr lang="nl-NL" dirty="0" smtClean="0"/>
              <a:t> Master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21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9AAB-47D1-E74C-8376-074146D3FE8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EBDE-5B76-984E-8039-4C319A64B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5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7"/>
          <p:cNvSpPr/>
          <p:nvPr userDrawn="1"/>
        </p:nvSpPr>
        <p:spPr>
          <a:xfrm>
            <a:off x="395536" y="368672"/>
            <a:ext cx="8496944" cy="108000"/>
          </a:xfrm>
          <a:prstGeom prst="roundRect">
            <a:avLst/>
          </a:prstGeom>
          <a:solidFill>
            <a:srgbClr val="0070C0">
              <a:alpha val="38824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wrap="none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200" b="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 descr="C:\DOCUME~1\lenain\LOCALS~1\Temp\7zECF.tmp\LOGO-CE for RTD EN Landscape Positive Cyan.png"/>
          <p:cNvPicPr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77013" y="5940425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2"/>
          <p:cNvSpPr txBox="1"/>
          <p:nvPr userDrawn="1"/>
        </p:nvSpPr>
        <p:spPr>
          <a:xfrm>
            <a:off x="446088" y="6308725"/>
            <a:ext cx="1871662" cy="26193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100" dirty="0">
                <a:solidFill>
                  <a:schemeClr val="bg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HORIZON 2020</a:t>
            </a:r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-31750" y="6499225"/>
            <a:ext cx="477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b="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7600" b="1" kern="1200">
                <a:solidFill>
                  <a:srgbClr val="FFD62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fld id="{ACFE3DC7-AAF9-493A-BF68-2D9BB1B769D6}" type="slidenum">
              <a:rPr lang="en-GB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l">
                <a:defRPr/>
              </a:pPr>
              <a:t>‹#›</a:t>
            </a:fld>
            <a:endParaRPr lang="en-GB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111"/>
            <a:ext cx="8229600" cy="648593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184676"/>
          </a:xfrm>
          <a:prstGeom prst="rect">
            <a:avLst/>
          </a:prstGeom>
        </p:spPr>
        <p:txBody>
          <a:bodyPr/>
          <a:lstStyle>
            <a:lvl1pPr marL="361950" indent="-361950">
              <a:spcBef>
                <a:spcPts val="0"/>
              </a:spcBef>
              <a:spcAft>
                <a:spcPts val="600"/>
              </a:spcAft>
              <a:buClr>
                <a:srgbClr val="FF9900"/>
              </a:buClr>
              <a:buSzPct val="120000"/>
              <a:buFont typeface="Wingdings" panose="05000000000000000000" pitchFamily="2" charset="2"/>
              <a:buChar char="§"/>
              <a:defRPr sz="18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spcBef>
                <a:spcPts val="0"/>
              </a:spcBef>
              <a:spcAft>
                <a:spcPts val="600"/>
              </a:spcAft>
              <a:buClr>
                <a:srgbClr val="00B0F0"/>
              </a:buClr>
              <a:tabLst>
                <a:tab pos="7623175" algn="l"/>
              </a:tabLst>
              <a:defRPr sz="1600"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Verdana" panose="020B0604030504040204" pitchFamily="34" charset="0"/>
              <a:buChar char="▪"/>
              <a:defRPr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65863"/>
            <a:ext cx="2133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65863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80A46BD-A2E6-4BB2-90DC-7E8F4861029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29AAB-47D1-E74C-8376-074146D3FE89}" type="datetimeFigureOut">
              <a:rPr lang="en-US" smtClean="0"/>
              <a:t>6/11/2015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5EBDE-5B76-984E-8039-4C319A64B6F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uris-logo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478" y="212718"/>
            <a:ext cx="1534620" cy="5971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-346379" y="229252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25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60" r:id="rId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Tx/>
        <a:buBlip>
          <a:blip r:embed="rId11"/>
        </a:buBlip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Tx/>
        <a:buBlip>
          <a:blip r:embed="rId11"/>
        </a:buBlip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Tx/>
        <a:buBlip>
          <a:blip r:embed="rId11"/>
        </a:buBlip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Tx/>
        <a:buBlip>
          <a:blip r:embed="rId11"/>
        </a:buBlip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programmes/horizon2020/sites/horizon2020/files/FactSheet_Gender_2.pdf" TargetMode="External"/><Relationship Id="rId2" Type="http://schemas.openxmlformats.org/officeDocument/2006/relationships/hyperlink" Target="http://ec.europa.eu/research/participants/docs/h2020-funding-guide/cross-cutting-issues/gender_en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participants/portal/desktop/en/opportunities/h2020/ftags/gender.html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edewerkers.leidenuniv.nl/p-en-o/diversiteit/talent-naar-de-top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science-society/gendered-innovations/index_en.cfm?pg=home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586" y="1573483"/>
            <a:ext cx="2889002" cy="288900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gray">
          <a:xfrm>
            <a:off x="0" y="4544812"/>
            <a:ext cx="9144000" cy="1381125"/>
          </a:xfrm>
          <a:prstGeom prst="rect">
            <a:avLst/>
          </a:prstGeom>
          <a:solidFill>
            <a:srgbClr val="1F76BB"/>
          </a:solidFill>
          <a:ln w="0">
            <a:solidFill>
              <a:srgbClr val="1F76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224" y="6019802"/>
            <a:ext cx="8803341" cy="569259"/>
          </a:xfrm>
        </p:spPr>
        <p:txBody>
          <a:bodyPr>
            <a:normAutofit/>
          </a:bodyPr>
          <a:lstStyle/>
          <a:p>
            <a:pPr algn="ctr"/>
            <a:r>
              <a:rPr lang="en-GB" altLang="en-US" dirty="0" smtClean="0"/>
              <a:t>in H2020 RIA proposals</a:t>
            </a:r>
            <a:endParaRPr lang="en-GB" dirty="0"/>
          </a:p>
        </p:txBody>
      </p:sp>
      <p:sp>
        <p:nvSpPr>
          <p:cNvPr id="20484" name="Title 7"/>
          <p:cNvSpPr>
            <a:spLocks noGrp="1"/>
          </p:cNvSpPr>
          <p:nvPr>
            <p:ph type="ctrTitle"/>
          </p:nvPr>
        </p:nvSpPr>
        <p:spPr bwMode="auto">
          <a:xfrm>
            <a:off x="461675" y="4743665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Gender issues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688" y="1028699"/>
            <a:ext cx="1211382" cy="367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403" y="1092013"/>
            <a:ext cx="920147" cy="35824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H2020 and gender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25670"/>
            <a:ext cx="7948287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Gender is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addressed as a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cross-cutting issue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order to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rectify imbalances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between women and men as far as the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implementation of projects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concerned, and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integrate a gender dimension in the research and innovation content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://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ec.europa.eu/research/participants/docs/h2020-funding-guide/cross-cutting-issues/gender_en.htm</a:t>
            </a: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https://ec.europa.eu/programmes/horizon2020/sites/horizon2020/files/FactSheet_Gender_2.pdf </a:t>
            </a: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551" y="4678019"/>
            <a:ext cx="79482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 smtClean="0">
                <a:solidFill>
                  <a:srgbClr val="1F76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Objectives:</a:t>
            </a:r>
          </a:p>
          <a:p>
            <a:pPr marL="400050" indent="-400050">
              <a:lnSpc>
                <a:spcPct val="120000"/>
              </a:lnSpc>
              <a:buFont typeface="+mj-lt"/>
              <a:buAutoNum type="arabicPeriod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Gender balance in decision-making</a:t>
            </a:r>
          </a:p>
          <a:p>
            <a:pPr marL="400050" indent="-400050">
              <a:lnSpc>
                <a:spcPct val="120000"/>
              </a:lnSpc>
              <a:buFont typeface="+mj-lt"/>
              <a:buAutoNum type="arabicPeriod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Gender balance in research teams at all levels</a:t>
            </a:r>
          </a:p>
          <a:p>
            <a:pPr marL="400050" indent="-400050">
              <a:lnSpc>
                <a:spcPct val="120000"/>
              </a:lnSpc>
              <a:buFont typeface="+mj-lt"/>
              <a:buAutoNum type="arabicPeriod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Gender dimension in research and innovation (RIA) content</a:t>
            </a:r>
          </a:p>
        </p:txBody>
      </p:sp>
    </p:spTree>
    <p:extLst>
      <p:ext uri="{BB962C8B-B14F-4D97-AF65-F5344CB8AC3E}">
        <p14:creationId xmlns:p14="http://schemas.microsoft.com/office/powerpoint/2010/main" val="409110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gender in evaluation</a:t>
            </a:r>
            <a:endParaRPr lang="en-GB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29" y="2034635"/>
            <a:ext cx="8220635" cy="3246415"/>
          </a:xfrm>
          <a:prstGeom prst="rect">
            <a:avLst/>
          </a:prstGeom>
          <a:noFill/>
          <a:ln>
            <a:noFill/>
          </a:ln>
          <a:effectLst>
            <a:outerShdw blurRad="203200" dist="152400" dir="2700000" algn="ctr" rotWithShape="0">
              <a:schemeClr val="bg1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85482" y="5435386"/>
            <a:ext cx="83013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gender-flagged topics </a:t>
            </a:r>
            <a:r>
              <a:rPr lang="en-US" dirty="0" smtClean="0"/>
              <a:t>: </a:t>
            </a:r>
            <a:endParaRPr lang="en-US" dirty="0"/>
          </a:p>
          <a:p>
            <a:pPr>
              <a:defRPr/>
            </a:pPr>
            <a:r>
              <a:rPr lang="en-US" dirty="0">
                <a:hlinkClick r:id="rId3"/>
              </a:rPr>
              <a:t>http://ec.europa.eu/research/participants/portal/desktop/en/opportunities/h2020/ftags/gender.html#c,topics=flags/s/Gender/1/1&amp;+</a:t>
            </a:r>
            <a:r>
              <a:rPr lang="en-US" dirty="0" smtClean="0">
                <a:hlinkClick r:id="rId3"/>
              </a:rPr>
              <a:t>callStatus/asc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(if this doesn’t work: participant portal search page, button for gender under cross cutting issues)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46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7495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to address in the proposal? (1)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5670"/>
            <a:ext cx="8229600" cy="2908831"/>
          </a:xfrm>
        </p:spPr>
        <p:txBody>
          <a:bodyPr/>
          <a:lstStyle/>
          <a:p>
            <a:pPr marL="457200" indent="-457200">
              <a:buBlip>
                <a:blip r:embed="rId2"/>
              </a:buBlip>
            </a:pPr>
            <a:r>
              <a:rPr lang="en-US" sz="2200" b="1" dirty="0" smtClean="0"/>
              <a:t>Write </a:t>
            </a:r>
            <a:r>
              <a:rPr lang="en-US" sz="2200" b="1" dirty="0"/>
              <a:t>something down! Explain if no gender effects.</a:t>
            </a:r>
          </a:p>
          <a:p>
            <a:endParaRPr lang="en-US" sz="2200" dirty="0" smtClean="0"/>
          </a:p>
          <a:p>
            <a:pPr marL="457200" indent="-457200">
              <a:buBlip>
                <a:blip r:embed="rId2"/>
              </a:buBlip>
            </a:pPr>
            <a:r>
              <a:rPr lang="en-US" sz="2200" dirty="0"/>
              <a:t>1. gender in decision making &amp; 2. gender </a:t>
            </a:r>
            <a:r>
              <a:rPr lang="en-US" sz="2200" dirty="0" smtClean="0"/>
              <a:t>balance:</a:t>
            </a:r>
          </a:p>
          <a:p>
            <a:pPr marL="1200150" lvl="1" indent="-457200"/>
            <a:r>
              <a:rPr lang="en-US" sz="2200" dirty="0"/>
              <a:t>3.2 Management structure &amp; </a:t>
            </a:r>
            <a:r>
              <a:rPr lang="en-US" sz="2200" dirty="0" smtClean="0"/>
              <a:t>procedures</a:t>
            </a:r>
          </a:p>
          <a:p>
            <a:pPr marL="1200150" lvl="1" indent="-457200"/>
            <a:r>
              <a:rPr lang="en-US" sz="2200" dirty="0"/>
              <a:t>4.1. Participants</a:t>
            </a:r>
          </a:p>
          <a:p>
            <a:pPr marL="457200" indent="-457200">
              <a:buBlip>
                <a:blip r:embed="rId2"/>
              </a:buBlip>
            </a:pPr>
            <a:endParaRPr lang="en-US" sz="2200" dirty="0" smtClean="0"/>
          </a:p>
          <a:p>
            <a:pPr marL="457200" indent="-457200">
              <a:buBlip>
                <a:blip r:embed="rId2"/>
              </a:buBlip>
            </a:pPr>
            <a:r>
              <a:rPr lang="en-US" sz="2200" dirty="0" smtClean="0"/>
              <a:t>3. gender in content (both research &amp; impact!)</a:t>
            </a:r>
          </a:p>
          <a:p>
            <a:pPr marL="1200150" lvl="1" indent="-457200"/>
            <a:r>
              <a:rPr lang="en-US" sz="2200" dirty="0"/>
              <a:t>1.3 Concept and </a:t>
            </a:r>
            <a:r>
              <a:rPr lang="en-US" sz="2200" dirty="0" smtClean="0"/>
              <a:t>approach</a:t>
            </a:r>
          </a:p>
          <a:p>
            <a:pPr marL="1200150" lvl="1" indent="-457200"/>
            <a:r>
              <a:rPr lang="en-US" sz="2200" dirty="0" smtClean="0"/>
              <a:t>2.1. Expected impact</a:t>
            </a:r>
          </a:p>
          <a:p>
            <a:pPr marL="1200150" lvl="1" indent="-457200"/>
            <a:r>
              <a:rPr lang="en-US" sz="2200" dirty="0" smtClean="0"/>
              <a:t>3.1a Work package descriptions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15654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749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address in </a:t>
            </a:r>
            <a:r>
              <a:rPr lang="en-US" dirty="0" smtClean="0"/>
              <a:t>the </a:t>
            </a:r>
            <a:r>
              <a:rPr lang="en-US" dirty="0" smtClean="0"/>
              <a:t>proposal? </a:t>
            </a:r>
            <a:r>
              <a:rPr lang="en-US" dirty="0" smtClean="0"/>
              <a:t>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 dirty="0">
                <a:solidFill>
                  <a:srgbClr val="1F76BB"/>
                </a:solidFill>
              </a:rPr>
              <a:t>1. gender in decision making </a:t>
            </a:r>
            <a:r>
              <a:rPr lang="en-US" sz="2200" b="1" dirty="0" smtClean="0">
                <a:solidFill>
                  <a:srgbClr val="1F76BB"/>
                </a:solidFill>
              </a:rPr>
              <a:t>&amp; 2. gender balance</a:t>
            </a:r>
          </a:p>
          <a:p>
            <a:pPr marL="457200" indent="-457200">
              <a:buBlip>
                <a:blip r:embed="rId2"/>
              </a:buBlip>
            </a:pPr>
            <a:r>
              <a:rPr lang="en-US" sz="2200" dirty="0" smtClean="0"/>
              <a:t>Clarify gender balance in daily management, different boards and among WP leaders</a:t>
            </a:r>
            <a:endParaRPr lang="en-US" sz="2200" dirty="0"/>
          </a:p>
          <a:p>
            <a:pPr marL="457200" indent="-457200">
              <a:buBlip>
                <a:blip r:embed="rId2"/>
              </a:buBlip>
            </a:pPr>
            <a:r>
              <a:rPr lang="en-US" sz="2200" dirty="0" smtClean="0"/>
              <a:t>If skewed, explain why </a:t>
            </a:r>
          </a:p>
          <a:p>
            <a:pPr marL="457200" indent="-457200">
              <a:buBlip>
                <a:blip r:embed="rId2"/>
              </a:buBlip>
            </a:pPr>
            <a:r>
              <a:rPr lang="en-US" sz="2200" dirty="0" smtClean="0"/>
              <a:t>Policies (all partners) for equal opportunities</a:t>
            </a:r>
          </a:p>
          <a:p>
            <a:pPr marL="1200150" lvl="1" indent="-457200"/>
            <a:r>
              <a:rPr lang="en-US" sz="1800" dirty="0" smtClean="0"/>
              <a:t>Example: </a:t>
            </a:r>
            <a:r>
              <a:rPr lang="en-US" sz="1800" dirty="0" smtClean="0">
                <a:hlinkClick r:id="rId3"/>
              </a:rPr>
              <a:t>Leiden University charter Talent </a:t>
            </a:r>
            <a:r>
              <a:rPr lang="en-US" sz="1800" dirty="0" err="1" smtClean="0">
                <a:hlinkClick r:id="rId3"/>
              </a:rPr>
              <a:t>naar</a:t>
            </a:r>
            <a:r>
              <a:rPr lang="en-US" sz="1800" dirty="0" smtClean="0">
                <a:hlinkClick r:id="rId3"/>
              </a:rPr>
              <a:t> de Top &amp; </a:t>
            </a:r>
            <a:r>
              <a:rPr lang="en-US" sz="1800" dirty="0" err="1" smtClean="0">
                <a:hlinkClick r:id="rId3"/>
              </a:rPr>
              <a:t>werkplan</a:t>
            </a:r>
            <a:r>
              <a:rPr lang="en-US" sz="1800" dirty="0" smtClean="0">
                <a:hlinkClick r:id="rId3"/>
              </a:rPr>
              <a:t> </a:t>
            </a:r>
            <a:r>
              <a:rPr lang="en-US" sz="1800" dirty="0" err="1" smtClean="0">
                <a:hlinkClick r:id="rId3"/>
              </a:rPr>
              <a:t>Diversiteit</a:t>
            </a:r>
            <a:r>
              <a:rPr lang="en-US" sz="1800" dirty="0" smtClean="0">
                <a:hlinkClick r:id="rId3"/>
              </a:rPr>
              <a:t> en </a:t>
            </a:r>
            <a:r>
              <a:rPr lang="en-US" sz="1800" dirty="0" err="1" smtClean="0">
                <a:hlinkClick r:id="rId3"/>
              </a:rPr>
              <a:t>inclusiviteit</a:t>
            </a:r>
            <a:r>
              <a:rPr lang="en-US" sz="1800" dirty="0" smtClean="0">
                <a:hlinkClick r:id="rId3"/>
              </a:rPr>
              <a:t> </a:t>
            </a:r>
            <a:endParaRPr lang="en-US" sz="1800" dirty="0" smtClean="0"/>
          </a:p>
          <a:p>
            <a:pPr marL="457200" indent="-457200">
              <a:buBlip>
                <a:blip r:embed="rId2"/>
              </a:buBlip>
            </a:pPr>
            <a:r>
              <a:rPr lang="en-US" sz="2200" dirty="0"/>
              <a:t>Make someone responsible for monitoring gender balance during the project</a:t>
            </a:r>
          </a:p>
          <a:p>
            <a:pPr marL="457200" indent="-457200">
              <a:buBlip>
                <a:blip r:embed="rId2"/>
              </a:buBlip>
            </a:pPr>
            <a:r>
              <a:rPr lang="en-US" sz="2200" dirty="0" smtClean="0"/>
              <a:t>Offer ‘gender training’ (university, external </a:t>
            </a:r>
            <a:r>
              <a:rPr lang="en-US" sz="2200" dirty="0" err="1" smtClean="0"/>
              <a:t>organisations</a:t>
            </a:r>
            <a:r>
              <a:rPr lang="en-US" sz="2200" dirty="0" smtClean="0"/>
              <a:t>)</a:t>
            </a:r>
          </a:p>
          <a:p>
            <a:pPr marL="457200" indent="-457200">
              <a:buBlip>
                <a:blip r:embed="rId2"/>
              </a:buBlip>
            </a:pPr>
            <a:r>
              <a:rPr lang="en-US" sz="2400" b="1" dirty="0" smtClean="0">
                <a:solidFill>
                  <a:srgbClr val="1F76BB"/>
                </a:solidFill>
              </a:rPr>
              <a:t>university </a:t>
            </a:r>
            <a:r>
              <a:rPr lang="en-US" sz="2400" b="1" dirty="0">
                <a:solidFill>
                  <a:srgbClr val="1F76BB"/>
                </a:solidFill>
              </a:rPr>
              <a:t>diversity officer: dr. Isabel Hoving</a:t>
            </a:r>
          </a:p>
          <a:p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498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749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address in </a:t>
            </a:r>
            <a:r>
              <a:rPr lang="en-US" dirty="0" smtClean="0"/>
              <a:t>the </a:t>
            </a:r>
            <a:r>
              <a:rPr lang="en-US" dirty="0" smtClean="0"/>
              <a:t>proposal? </a:t>
            </a:r>
            <a:r>
              <a:rPr lang="en-US" dirty="0" smtClean="0"/>
              <a:t>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 dirty="0" smtClean="0">
                <a:solidFill>
                  <a:srgbClr val="1F76BB"/>
                </a:solidFill>
              </a:rPr>
              <a:t>3. sex/gender </a:t>
            </a:r>
            <a:r>
              <a:rPr lang="en-US" sz="2200" b="1" dirty="0">
                <a:solidFill>
                  <a:srgbClr val="1F76BB"/>
                </a:solidFill>
              </a:rPr>
              <a:t>in </a:t>
            </a:r>
            <a:r>
              <a:rPr lang="en-US" sz="2200" b="1" dirty="0" smtClean="0">
                <a:solidFill>
                  <a:srgbClr val="1F76BB"/>
                </a:solidFill>
              </a:rPr>
              <a:t>content</a:t>
            </a:r>
          </a:p>
          <a:p>
            <a:endParaRPr lang="en-US" sz="2200" dirty="0"/>
          </a:p>
          <a:p>
            <a:pPr marL="457200" indent="-457200">
              <a:buBlip>
                <a:blip r:embed="rId2"/>
              </a:buBlip>
            </a:pPr>
            <a:r>
              <a:rPr lang="en-US" sz="2200" dirty="0" smtClean="0"/>
              <a:t>Biological characteristics and social/cultural factors</a:t>
            </a:r>
          </a:p>
          <a:p>
            <a:pPr marL="457200" indent="-457200">
              <a:buBlip>
                <a:blip r:embed="rId2"/>
              </a:buBlip>
            </a:pPr>
            <a:r>
              <a:rPr lang="en-US" sz="2200" dirty="0"/>
              <a:t>Gendered innovations </a:t>
            </a:r>
            <a:r>
              <a:rPr lang="en-US" sz="2200" dirty="0" smtClean="0"/>
              <a:t>research design:</a:t>
            </a:r>
          </a:p>
          <a:p>
            <a:pPr marL="457200" lvl="1" indent="0">
              <a:buNone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ec.europa.eu/research/science-society/gendered-innovations/index_en.cfm?pg=home</a:t>
            </a:r>
            <a:r>
              <a:rPr lang="en-US" sz="2000" dirty="0" smtClean="0"/>
              <a:t> </a:t>
            </a:r>
            <a:endParaRPr lang="en-US" sz="2000" dirty="0"/>
          </a:p>
          <a:p>
            <a:pPr marL="457200" indent="-457200">
              <a:buBlip>
                <a:blip r:embed="rId2"/>
              </a:buBlip>
            </a:pPr>
            <a:r>
              <a:rPr lang="en-US" sz="2200" dirty="0" smtClean="0"/>
              <a:t>Effect </a:t>
            </a:r>
            <a:r>
              <a:rPr lang="en-US" sz="2200" dirty="0"/>
              <a:t>on:</a:t>
            </a:r>
          </a:p>
          <a:p>
            <a:pPr marL="1200150" lvl="1" indent="-457200">
              <a:spcBef>
                <a:spcPts val="0"/>
              </a:spcBef>
            </a:pPr>
            <a:r>
              <a:rPr lang="en-US" sz="2000" dirty="0"/>
              <a:t>Research question</a:t>
            </a:r>
          </a:p>
          <a:p>
            <a:pPr marL="1200150" lvl="1" indent="-457200">
              <a:spcBef>
                <a:spcPts val="0"/>
              </a:spcBef>
            </a:pPr>
            <a:r>
              <a:rPr lang="en-US" sz="2000" dirty="0"/>
              <a:t>Research design: Indicate how the study design answer research questions both for males and females if the topic being studied occurs in both sexes/genders.</a:t>
            </a:r>
          </a:p>
          <a:p>
            <a:pPr marL="1200150" lvl="1" indent="-457200">
              <a:spcBef>
                <a:spcPts val="0"/>
              </a:spcBef>
            </a:pPr>
            <a:r>
              <a:rPr lang="en-US" sz="2000" dirty="0"/>
              <a:t>Data collection and </a:t>
            </a:r>
            <a:r>
              <a:rPr lang="en-US" sz="2000" dirty="0" smtClean="0"/>
              <a:t>analysis -&gt; data management</a:t>
            </a:r>
          </a:p>
          <a:p>
            <a:pPr marL="1200150" lvl="1" indent="-457200">
              <a:spcBef>
                <a:spcPts val="0"/>
              </a:spcBef>
            </a:pPr>
            <a:r>
              <a:rPr lang="en-US" sz="2000" dirty="0" smtClean="0"/>
              <a:t>Outreach and dissemination</a:t>
            </a:r>
            <a:endParaRPr lang="en-US" sz="2000" dirty="0"/>
          </a:p>
          <a:p>
            <a:endParaRPr lang="en-US" sz="2200" dirty="0"/>
          </a:p>
          <a:p>
            <a:pPr marL="457200" indent="-457200">
              <a:buBlip>
                <a:blip r:embed="rId2"/>
              </a:buBlip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043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1F76BB"/>
                </a:solidFill>
              </a:rPr>
              <a:t>Reviewers comments</a:t>
            </a:r>
          </a:p>
          <a:p>
            <a:r>
              <a:rPr lang="en-US" sz="2400" b="1" dirty="0" smtClean="0"/>
              <a:t>None found!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72922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luris">
      <a:dk1>
        <a:sysClr val="windowText" lastClr="000000"/>
      </a:dk1>
      <a:lt1>
        <a:sysClr val="window" lastClr="FFFFFF"/>
      </a:lt1>
      <a:dk2>
        <a:srgbClr val="283571"/>
      </a:dk2>
      <a:lt2>
        <a:srgbClr val="EEECE1"/>
      </a:lt2>
      <a:accent1>
        <a:srgbClr val="1F76B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>
            <a:solidFill>
              <a:srgbClr val="28357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8512</TotalTime>
  <Words>340</Words>
  <Application>Microsoft Office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Gender issues</vt:lpstr>
      <vt:lpstr>H2020 and gender</vt:lpstr>
      <vt:lpstr>Role of gender in evaluation</vt:lpstr>
      <vt:lpstr>How to address in the proposal? (1)</vt:lpstr>
      <vt:lpstr>How to address in the proposal? (2)</vt:lpstr>
      <vt:lpstr>How to address in the proposal? (3)</vt:lpstr>
      <vt:lpstr>Gender issues</vt:lpstr>
    </vt:vector>
  </TitlesOfParts>
  <Company>Just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Merijn Straathof;Anke Klerkx</dc:creator>
  <cp:lastModifiedBy>Klerkx, J.H.E.M. (LUR)</cp:lastModifiedBy>
  <cp:revision>233</cp:revision>
  <cp:lastPrinted>2015-06-01T11:46:42Z</cp:lastPrinted>
  <dcterms:created xsi:type="dcterms:W3CDTF">2014-09-15T13:39:34Z</dcterms:created>
  <dcterms:modified xsi:type="dcterms:W3CDTF">2015-06-11T10:55:58Z</dcterms:modified>
</cp:coreProperties>
</file>